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  <p:sldMasterId id="2147483654" r:id="rId2"/>
    <p:sldMasterId id="2147483650" r:id="rId3"/>
    <p:sldMasterId id="2147483649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</p:sldIdLst>
  <p:sldSz cx="9144000" cy="6858000" type="screen4x3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D1D1D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60" autoAdjust="0"/>
    <p:restoredTop sz="94660"/>
  </p:normalViewPr>
  <p:slideViewPr>
    <p:cSldViewPr>
      <p:cViewPr>
        <p:scale>
          <a:sx n="75" d="100"/>
          <a:sy n="75" d="100"/>
        </p:scale>
        <p:origin x="-1310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Pr>
        <a:blipFill dpi="0" rotWithShape="0">
          <a:blip r:embed="rId2" cstate="print">
            <a:lum/>
          </a:blip>
          <a:srcRect/>
          <a:stretch>
            <a:fillRect l="-41000" r="-4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640" y="4653136"/>
            <a:ext cx="6400800" cy="1752600"/>
          </a:xfrm>
          <a:noFill/>
        </p:spPr>
        <p:txBody>
          <a:bodyPr/>
          <a:lstStyle>
            <a:lvl1pPr marL="0" indent="0" algn="ctr">
              <a:buFontTx/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r>
              <a:rPr lang="it-IT" smtClean="0"/>
              <a:t>Fare clic per modificare lo stile del sottotitolo dello schema</a:t>
            </a:r>
            <a:endParaRPr lang="it-IT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l"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DCDBAA1-CEB1-4FEE-812A-202BEEC0E10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794500" y="274638"/>
            <a:ext cx="18923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1116013" y="274638"/>
            <a:ext cx="5526087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olo, test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16013" y="274638"/>
            <a:ext cx="7570787" cy="11430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1116013" y="1600200"/>
            <a:ext cx="3708400" cy="452596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976813" y="1600200"/>
            <a:ext cx="3709987" cy="452596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DBA993-70F2-493C-9F15-4D8FFAE0E96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E33A6-4112-4BD2-A666-0AFA4921EAD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6CEA55-04B4-4B84-A093-B0F603F5588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CEF781-ECA3-4DA8-AB4D-7307637B0A8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E4483C-D300-4346-B89C-7BB853271FC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E81CD-DF69-4840-9ACE-3E85E9E2A02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EC5E7C-7717-4AF7-BFDB-3D36ADF4EBF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 smtClean="0"/>
              <a:t>SOAP</a:t>
            </a:r>
          </a:p>
          <a:p>
            <a:pPr>
              <a:defRPr/>
            </a:pPr>
            <a:endParaRPr lang="it-IT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AD93FF-85F1-47DA-A9AD-1E2E0E18A99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A7486C-7F90-4AA6-B701-823645D0913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DA0C99-430C-42A5-A463-3FB7EA9F382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418FE7-C1C0-4784-A895-0E5A33A2E91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E48FFD-9A0F-4E3F-94A7-6E51F79CDEC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327D84-6F43-42FB-96BE-1DAC564F751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2B63E4-2A17-4662-94DD-EA59D45BFF1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92DB03-CADD-4A81-9113-20A84F48BB6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8AEF66-1F77-496C-A9D4-0B4279E4F77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C2D8E2-E80F-49FF-B201-5E4012F93EB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 smtClean="0"/>
              <a:t>SOAP</a:t>
            </a:r>
            <a:endParaRPr lang="it-IT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0A7BA7-6D79-44D0-8706-B99DA58C124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06A7CE-3588-4BD5-8FA2-3A52BE15014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B5ECAB-2050-415B-BE16-1AEA38B4AE1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25C8DA-5F61-499F-903F-86C01B367C8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63337-57B9-4AE0-8FFC-CB4FAB81B3D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FD8508-4479-442B-BD6D-F1CC415DB08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A6A8B9-65CE-45FE-8342-F780EF179AC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1F6EA1-9594-4E72-A6AE-0C421835F77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9013D9-A441-48CF-8019-CF3EB1B2E66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D832A6-D356-4DC8-B40F-94C1CCC3ADE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1116013" y="1600200"/>
            <a:ext cx="3708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976813" y="1600200"/>
            <a:ext cx="37099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95ACD1-C0FC-4A02-8249-2917EEE1C1F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305C30-3BEB-4F6F-96AA-032558743AB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E618DC-D193-4BDF-B8D4-4853083FA81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2E48EA-2D20-4FF5-B682-49896596A38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67C13F-B15D-477D-A8F5-008F8FB337C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7206BC-D21A-456F-88AE-53B147324F0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6013" y="1600200"/>
            <a:ext cx="7570787" cy="45259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16013" y="274638"/>
            <a:ext cx="75707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8101013" y="6237288"/>
            <a:ext cx="9493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1D74112B-CB5C-428A-B368-5C52692BEB20}" type="slidenum">
              <a:rPr lang="it-IT" sz="1400">
                <a:solidFill>
                  <a:schemeClr val="bg1"/>
                </a:solidFill>
                <a:latin typeface="Tahoma" pitchFamily="34" charset="0"/>
              </a:rPr>
              <a:pPr algn="ctr">
                <a:defRPr/>
              </a:pPr>
              <a:t>‹N›</a:t>
            </a:fld>
            <a:endParaRPr lang="it-IT" sz="1400">
              <a:solidFill>
                <a:schemeClr val="bg1"/>
              </a:solidFill>
              <a:latin typeface="Tahom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6" r:id="rId1"/>
    <p:sldLayoutId id="2147484027" r:id="rId2"/>
    <p:sldLayoutId id="2147483983" r:id="rId3"/>
    <p:sldLayoutId id="2147483984" r:id="rId4"/>
    <p:sldLayoutId id="2147483985" r:id="rId5"/>
    <p:sldLayoutId id="2147483986" r:id="rId6"/>
    <p:sldLayoutId id="2147483987" r:id="rId7"/>
    <p:sldLayoutId id="2147483988" r:id="rId8"/>
    <p:sldLayoutId id="2147483989" r:id="rId9"/>
    <p:sldLayoutId id="2147483990" r:id="rId10"/>
    <p:sldLayoutId id="2147483991" r:id="rId11"/>
    <p:sldLayoutId id="2147483992" r:id="rId12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4C28556-F784-42E1-B5DA-658790A48EC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3" r:id="rId1"/>
    <p:sldLayoutId id="2147483994" r:id="rId2"/>
    <p:sldLayoutId id="2147483995" r:id="rId3"/>
    <p:sldLayoutId id="2147483996" r:id="rId4"/>
    <p:sldLayoutId id="2147483997" r:id="rId5"/>
    <p:sldLayoutId id="2147483998" r:id="rId6"/>
    <p:sldLayoutId id="2147483999" r:id="rId7"/>
    <p:sldLayoutId id="2147484000" r:id="rId8"/>
    <p:sldLayoutId id="2147484001" r:id="rId9"/>
    <p:sldLayoutId id="2147484002" r:id="rId10"/>
    <p:sldLayoutId id="2147484003" r:id="rId11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E997F34-D884-407C-892D-D0B0DF48BDB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4" r:id="rId1"/>
    <p:sldLayoutId id="2147484005" r:id="rId2"/>
    <p:sldLayoutId id="2147484006" r:id="rId3"/>
    <p:sldLayoutId id="2147484007" r:id="rId4"/>
    <p:sldLayoutId id="2147484008" r:id="rId5"/>
    <p:sldLayoutId id="2147484009" r:id="rId6"/>
    <p:sldLayoutId id="2147484010" r:id="rId7"/>
    <p:sldLayoutId id="2147484011" r:id="rId8"/>
    <p:sldLayoutId id="2147484012" r:id="rId9"/>
    <p:sldLayoutId id="2147484013" r:id="rId10"/>
    <p:sldLayoutId id="214748401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482FBE5-C26A-4B9B-8EB1-7DDA65B65D7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5" r:id="rId1"/>
    <p:sldLayoutId id="2147484016" r:id="rId2"/>
    <p:sldLayoutId id="2147484017" r:id="rId3"/>
    <p:sldLayoutId id="2147484018" r:id="rId4"/>
    <p:sldLayoutId id="2147484019" r:id="rId5"/>
    <p:sldLayoutId id="2147484020" r:id="rId6"/>
    <p:sldLayoutId id="2147484021" r:id="rId7"/>
    <p:sldLayoutId id="2147484022" r:id="rId8"/>
    <p:sldLayoutId id="2147484023" r:id="rId9"/>
    <p:sldLayoutId id="2147484024" r:id="rId10"/>
    <p:sldLayoutId id="214748402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1764704" y="1196752"/>
            <a:ext cx="7772401" cy="1470025"/>
          </a:xfrm>
        </p:spPr>
        <p:txBody>
          <a:bodyPr/>
          <a:lstStyle/>
          <a:p>
            <a:pPr eaLnBrk="1" hangingPunct="1"/>
            <a:r>
              <a:rPr lang="it-IT" sz="3600" b="1" dirty="0" smtClean="0">
                <a:latin typeface="Tahoma" pitchFamily="34" charset="0"/>
              </a:rPr>
              <a:t/>
            </a:r>
            <a:br>
              <a:rPr lang="it-IT" sz="3600" b="1" dirty="0" smtClean="0">
                <a:latin typeface="Tahoma" pitchFamily="34" charset="0"/>
              </a:rPr>
            </a:br>
            <a:r>
              <a:rPr lang="it-IT" sz="3600" b="1" dirty="0" smtClean="0">
                <a:latin typeface="Tahoma" pitchFamily="34" charset="0"/>
              </a:rPr>
              <a:t> </a:t>
            </a:r>
            <a:r>
              <a:rPr lang="it-IT" sz="2400" b="1" dirty="0" smtClean="0">
                <a:latin typeface="Tahoma" pitchFamily="34" charset="0"/>
              </a:rPr>
              <a:t>Corso di</a:t>
            </a:r>
            <a:br>
              <a:rPr lang="it-IT" sz="2400" b="1" dirty="0" smtClean="0">
                <a:latin typeface="Tahoma" pitchFamily="34" charset="0"/>
              </a:rPr>
            </a:br>
            <a:r>
              <a:rPr lang="it-IT" sz="2400" b="1" dirty="0" smtClean="0">
                <a:latin typeface="Tahoma" pitchFamily="34" charset="0"/>
              </a:rPr>
              <a:t>Web </a:t>
            </a:r>
            <a:r>
              <a:rPr lang="it-IT" sz="2400" b="1" dirty="0" err="1" smtClean="0">
                <a:latin typeface="Tahoma" pitchFamily="34" charset="0"/>
              </a:rPr>
              <a:t>Services</a:t>
            </a:r>
            <a:r>
              <a:rPr lang="it-IT" sz="2400" b="1" dirty="0" smtClean="0">
                <a:latin typeface="Tahoma" pitchFamily="34" charset="0"/>
              </a:rPr>
              <a:t/>
            </a:r>
            <a:br>
              <a:rPr lang="it-IT" sz="2400" b="1" dirty="0" smtClean="0">
                <a:latin typeface="Tahoma" pitchFamily="34" charset="0"/>
              </a:rPr>
            </a:br>
            <a:r>
              <a:rPr lang="it-IT" sz="2400" b="1" dirty="0" smtClean="0">
                <a:latin typeface="Tahoma" pitchFamily="34" charset="0"/>
              </a:rPr>
              <a:t>A A. </a:t>
            </a:r>
            <a:r>
              <a:rPr lang="it-IT" sz="2400" b="1" smtClean="0">
                <a:latin typeface="Tahoma" pitchFamily="34" charset="0"/>
              </a:rPr>
              <a:t>2013 2014</a:t>
            </a:r>
            <a:r>
              <a:rPr lang="it-IT" sz="2400" b="1" dirty="0" smtClean="0">
                <a:latin typeface="Tahoma" pitchFamily="34" charset="0"/>
              </a:rPr>
              <a:t/>
            </a:r>
            <a:br>
              <a:rPr lang="it-IT" sz="2400" b="1" dirty="0" smtClean="0">
                <a:latin typeface="Tahoma" pitchFamily="34" charset="0"/>
              </a:rPr>
            </a:br>
            <a:r>
              <a:rPr lang="it-IT" sz="2400" b="1" dirty="0" smtClean="0">
                <a:latin typeface="Tahoma" pitchFamily="34" charset="0"/>
              </a:rPr>
              <a:t/>
            </a:r>
            <a:br>
              <a:rPr lang="it-IT" sz="2400" b="1" dirty="0" smtClean="0">
                <a:latin typeface="Tahoma" pitchFamily="34" charset="0"/>
              </a:rPr>
            </a:br>
            <a:r>
              <a:rPr lang="it-IT" sz="2400" b="1" dirty="0" smtClean="0">
                <a:latin typeface="Tahoma" pitchFamily="34" charset="0"/>
              </a:rPr>
              <a:t>Domenico Rosaci</a:t>
            </a:r>
            <a:br>
              <a:rPr lang="it-IT" sz="2400" b="1" dirty="0" smtClean="0">
                <a:latin typeface="Tahoma" pitchFamily="34" charset="0"/>
              </a:rPr>
            </a:br>
            <a:r>
              <a:rPr lang="it-IT" sz="2400" b="1" dirty="0" smtClean="0">
                <a:latin typeface="Tahoma" pitchFamily="34" charset="0"/>
              </a:rPr>
              <a:t/>
            </a:r>
            <a:br>
              <a:rPr lang="it-IT" sz="2400" b="1" dirty="0" smtClean="0">
                <a:latin typeface="Tahoma" pitchFamily="34" charset="0"/>
              </a:rPr>
            </a:br>
            <a:r>
              <a:rPr lang="it-IT" sz="4800" b="1" dirty="0" smtClean="0">
                <a:latin typeface="Tahoma" pitchFamily="34" charset="0"/>
              </a:rPr>
              <a:t>Web </a:t>
            </a:r>
            <a:r>
              <a:rPr lang="it-IT" sz="4800" b="1" dirty="0" err="1" smtClean="0">
                <a:latin typeface="Tahoma" pitchFamily="34" charset="0"/>
              </a:rPr>
              <a:t>Services</a:t>
            </a:r>
            <a:r>
              <a:rPr lang="it-IT" sz="4800" b="1" dirty="0" smtClean="0">
                <a:latin typeface="Tahoma" pitchFamily="34" charset="0"/>
              </a:rPr>
              <a:t/>
            </a:r>
            <a:br>
              <a:rPr lang="it-IT" sz="4800" b="1" dirty="0" smtClean="0">
                <a:latin typeface="Tahoma" pitchFamily="34" charset="0"/>
              </a:rPr>
            </a:br>
            <a:r>
              <a:rPr lang="it-IT" sz="4800" b="1" dirty="0" smtClean="0">
                <a:latin typeface="Tahoma" pitchFamily="34" charset="0"/>
              </a:rPr>
              <a:t>e SOAP</a:t>
            </a:r>
            <a:endParaRPr lang="it-IT" sz="1200" b="1" dirty="0" smtClean="0">
              <a:latin typeface="Tahoma" pitchFamily="34" charset="0"/>
            </a:endParaRPr>
          </a:p>
        </p:txBody>
      </p:sp>
      <p:sp>
        <p:nvSpPr>
          <p:cNvPr id="7172" name="Rectangle 5"/>
          <p:cNvSpPr>
            <a:spLocks noChangeArrowheads="1"/>
          </p:cNvSpPr>
          <p:nvPr/>
        </p:nvSpPr>
        <p:spPr bwMode="auto">
          <a:xfrm>
            <a:off x="7812088" y="1412875"/>
            <a:ext cx="1331912" cy="50323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D. Rosaci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Web Services</a:t>
            </a:r>
          </a:p>
        </p:txBody>
      </p:sp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Struttura delle Directories</a:t>
            </a:r>
          </a:p>
        </p:txBody>
      </p:sp>
      <p:pic>
        <p:nvPicPr>
          <p:cNvPr id="189445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31913" y="1412875"/>
            <a:ext cx="7488237" cy="4075113"/>
          </a:xfrm>
          <a:noFill/>
          <a:ln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D. Rosaci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Web Services</a:t>
            </a:r>
          </a:p>
        </p:txBody>
      </p:sp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Tomcat: Home</a:t>
            </a:r>
          </a:p>
        </p:txBody>
      </p:sp>
      <p:pic>
        <p:nvPicPr>
          <p:cNvPr id="19046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03350" y="1268413"/>
            <a:ext cx="6624638" cy="4640262"/>
          </a:xfrm>
          <a:noFill/>
          <a:ln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D. Rosaci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Web Services</a:t>
            </a:r>
          </a:p>
        </p:txBody>
      </p:sp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z="4000"/>
              <a:t>Struttura di una Web Application</a:t>
            </a:r>
          </a:p>
        </p:txBody>
      </p:sp>
      <p:pic>
        <p:nvPicPr>
          <p:cNvPr id="191493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58888" y="1341438"/>
            <a:ext cx="6626225" cy="4402137"/>
          </a:xfrm>
          <a:noFill/>
          <a:ln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D. Rosaci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Web Services</a:t>
            </a:r>
          </a:p>
        </p:txBody>
      </p:sp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Apache Axis</a:t>
            </a:r>
          </a:p>
        </p:txBody>
      </p:sp>
      <p:pic>
        <p:nvPicPr>
          <p:cNvPr id="192517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76375" y="1323975"/>
            <a:ext cx="7667625" cy="4759325"/>
          </a:xfrm>
          <a:noFill/>
          <a:ln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D. Rosaci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Web Services</a:t>
            </a:r>
          </a:p>
        </p:txBody>
      </p:sp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Validazione di Axis</a:t>
            </a:r>
          </a:p>
        </p:txBody>
      </p:sp>
      <p:pic>
        <p:nvPicPr>
          <p:cNvPr id="193541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60475" y="1412875"/>
            <a:ext cx="7272338" cy="4968875"/>
          </a:xfrm>
          <a:noFill/>
          <a:ln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D. Rosaci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Web Services</a:t>
            </a:r>
          </a:p>
        </p:txBody>
      </p:sp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Verifica WSDL</a:t>
            </a:r>
          </a:p>
        </p:txBody>
      </p:sp>
      <p:pic>
        <p:nvPicPr>
          <p:cNvPr id="194565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03350" y="1344613"/>
            <a:ext cx="7200900" cy="4389437"/>
          </a:xfrm>
          <a:noFill/>
          <a:ln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D. Rosaci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Web Services</a:t>
            </a:r>
          </a:p>
        </p:txBody>
      </p:sp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Accorgimenti</a:t>
            </a:r>
          </a:p>
        </p:txBody>
      </p:sp>
      <p:sp>
        <p:nvSpPr>
          <p:cNvPr id="158728" name="Text Box 8"/>
          <p:cNvSpPr txBox="1">
            <a:spLocks noChangeArrowheads="1"/>
          </p:cNvSpPr>
          <p:nvPr/>
        </p:nvSpPr>
        <p:spPr bwMode="auto">
          <a:xfrm>
            <a:off x="1835150" y="1700213"/>
            <a:ext cx="6481763" cy="29765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it-IT"/>
              <a:t>Installare sulla macchina server il tool JDK (consigliata la versione 1.6)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it-IT"/>
              <a:t>Accertarsi che il Web Server Tomcat abbia i riferimenti a tale tool. A questo scopo andare nella configurazione di Tomcat e selezionare la scheda “Java”. Assicurarsi che la Java Virtual Machine abbia un path del tipo “C:\Programmi\Java\jdk1.6.0_06\jre\bin\client\jvm.dll” cioè punti alla dll contenuta nella cartella jdk e non all’analoga dll contenuta nella cartella jre. Inoltre inserire nel Java Classpath il percorso “C:\Programmi\Java\jdk1.6.0_06\lib\tools.jar”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D. Rosaci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Web Services</a:t>
            </a:r>
          </a:p>
        </p:txBody>
      </p:sp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Lista Servizi Attivi</a:t>
            </a:r>
          </a:p>
        </p:txBody>
      </p:sp>
      <p:pic>
        <p:nvPicPr>
          <p:cNvPr id="19558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31913" y="1341438"/>
            <a:ext cx="7127875" cy="4473575"/>
          </a:xfrm>
          <a:noFill/>
          <a:ln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D. Rosaci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Web Services</a:t>
            </a:r>
          </a:p>
        </p:txBody>
      </p:sp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Lista Servizi Attivi</a:t>
            </a:r>
          </a:p>
        </p:txBody>
      </p:sp>
      <p:pic>
        <p:nvPicPr>
          <p:cNvPr id="196613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58888" y="1484313"/>
            <a:ext cx="7273925" cy="4564062"/>
          </a:xfrm>
          <a:noFill/>
          <a:ln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D. Rosaci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Web Services</a:t>
            </a:r>
          </a:p>
        </p:txBody>
      </p:sp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Esempio 1</a:t>
            </a:r>
          </a:p>
        </p:txBody>
      </p:sp>
      <p:pic>
        <p:nvPicPr>
          <p:cNvPr id="197637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43050" y="1700213"/>
            <a:ext cx="7132638" cy="3646487"/>
          </a:xfrm>
          <a:noFill/>
          <a:ln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egnaposto data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it-IT" smtClean="0"/>
              <a:t>D. Rosaci</a:t>
            </a:r>
          </a:p>
        </p:txBody>
      </p:sp>
      <p:sp>
        <p:nvSpPr>
          <p:cNvPr id="8195" name="Segnaposto piè di pagina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it-IT" smtClean="0"/>
              <a:t>Sistemi Distribuiti - Introduzione</a:t>
            </a:r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sz="4000" dirty="0" smtClean="0"/>
              <a:t>WS: varie implementazioni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it-IT" sz="2000" dirty="0" smtClean="0"/>
              <a:t>Esempi di implementazioni WS</a:t>
            </a:r>
          </a:p>
          <a:p>
            <a:pPr lvl="1" eaLnBrk="1" hangingPunct="1">
              <a:lnSpc>
                <a:spcPct val="80000"/>
              </a:lnSpc>
            </a:pPr>
            <a:r>
              <a:rPr lang="it-IT" sz="1600" dirty="0" smtClean="0"/>
              <a:t>Apache SOAP per Java</a:t>
            </a:r>
          </a:p>
          <a:p>
            <a:pPr lvl="1" eaLnBrk="1" hangingPunct="1">
              <a:lnSpc>
                <a:spcPct val="80000"/>
              </a:lnSpc>
            </a:pPr>
            <a:r>
              <a:rPr lang="it-IT" sz="1600" dirty="0" smtClean="0"/>
              <a:t>SOAP::Lite per </a:t>
            </a:r>
            <a:r>
              <a:rPr lang="it-IT" sz="1600" dirty="0" err="1" smtClean="0"/>
              <a:t>Perl</a:t>
            </a:r>
            <a:endParaRPr lang="it-IT" sz="1600" dirty="0" smtClean="0"/>
          </a:p>
          <a:p>
            <a:pPr lvl="1" eaLnBrk="1" hangingPunct="1">
              <a:lnSpc>
                <a:spcPct val="80000"/>
              </a:lnSpc>
            </a:pPr>
            <a:r>
              <a:rPr lang="it-IT" sz="1600" dirty="0" smtClean="0"/>
              <a:t>Microsoft .NET</a:t>
            </a:r>
          </a:p>
          <a:p>
            <a:pPr eaLnBrk="1" hangingPunct="1">
              <a:lnSpc>
                <a:spcPct val="80000"/>
              </a:lnSpc>
            </a:pPr>
            <a:endParaRPr lang="it-IT" sz="2000" dirty="0" smtClean="0"/>
          </a:p>
          <a:p>
            <a:pPr eaLnBrk="1" hangingPunct="1">
              <a:lnSpc>
                <a:spcPct val="80000"/>
              </a:lnSpc>
            </a:pPr>
            <a:r>
              <a:rPr lang="it-IT" sz="2000" dirty="0" smtClean="0"/>
              <a:t>Ricordiamo che un WS si compone di:</a:t>
            </a:r>
          </a:p>
          <a:p>
            <a:pPr lvl="1" eaLnBrk="1" hangingPunct="1">
              <a:lnSpc>
                <a:spcPct val="80000"/>
              </a:lnSpc>
            </a:pPr>
            <a:r>
              <a:rPr lang="it-IT" sz="1600" dirty="0" smtClean="0"/>
              <a:t>Un </a:t>
            </a:r>
            <a:r>
              <a:rPr lang="it-IT" sz="1600" dirty="0" err="1" smtClean="0"/>
              <a:t>listener</a:t>
            </a:r>
            <a:r>
              <a:rPr lang="it-IT" sz="1600" dirty="0" smtClean="0"/>
              <a:t> che resta in attesa di messaggi</a:t>
            </a:r>
          </a:p>
          <a:p>
            <a:pPr lvl="1" eaLnBrk="1" hangingPunct="1">
              <a:lnSpc>
                <a:spcPct val="80000"/>
              </a:lnSpc>
            </a:pPr>
            <a:r>
              <a:rPr lang="it-IT" sz="1600" dirty="0" smtClean="0"/>
              <a:t>Un </a:t>
            </a:r>
            <a:r>
              <a:rPr lang="it-IT" sz="1600" dirty="0" err="1" smtClean="0"/>
              <a:t>proxy</a:t>
            </a:r>
            <a:r>
              <a:rPr lang="it-IT" sz="1600" dirty="0" smtClean="0"/>
              <a:t> che prende il messaggio e lo traduce in qualcosa da fare (ad esempio invocare un metodo su un oggetto Java)</a:t>
            </a:r>
          </a:p>
          <a:p>
            <a:pPr lvl="1" eaLnBrk="1" hangingPunct="1">
              <a:lnSpc>
                <a:spcPct val="80000"/>
              </a:lnSpc>
            </a:pPr>
            <a:r>
              <a:rPr lang="it-IT" sz="1600" dirty="0" smtClean="0"/>
              <a:t>Un </a:t>
            </a:r>
            <a:r>
              <a:rPr lang="it-IT" sz="1600" dirty="0" err="1" smtClean="0"/>
              <a:t>application</a:t>
            </a:r>
            <a:r>
              <a:rPr lang="it-IT" sz="1600" dirty="0" smtClean="0"/>
              <a:t> code</a:t>
            </a:r>
          </a:p>
          <a:p>
            <a:pPr lvl="1" eaLnBrk="1" hangingPunct="1">
              <a:lnSpc>
                <a:spcPct val="80000"/>
              </a:lnSpc>
            </a:pPr>
            <a:endParaRPr lang="it-IT" sz="1600" dirty="0" smtClean="0"/>
          </a:p>
          <a:p>
            <a:pPr lvl="1" eaLnBrk="1" hangingPunct="1">
              <a:lnSpc>
                <a:spcPct val="80000"/>
              </a:lnSpc>
            </a:pPr>
            <a:r>
              <a:rPr lang="it-IT" sz="1600" dirty="0" smtClean="0"/>
              <a:t>Cerchiamo di fare in modo che l’</a:t>
            </a:r>
            <a:r>
              <a:rPr lang="it-IT" sz="1600" dirty="0" err="1" smtClean="0"/>
              <a:t>application</a:t>
            </a:r>
            <a:r>
              <a:rPr lang="it-IT" sz="1600" dirty="0" smtClean="0"/>
              <a:t> code non sia a conoscenza dell’esistenza del </a:t>
            </a:r>
            <a:r>
              <a:rPr lang="it-IT" sz="1600" dirty="0" err="1" smtClean="0"/>
              <a:t>listener</a:t>
            </a:r>
            <a:r>
              <a:rPr lang="it-IT" sz="1600" dirty="0" smtClean="0"/>
              <a:t> e del </a:t>
            </a:r>
            <a:r>
              <a:rPr lang="it-IT" sz="1600" dirty="0" err="1" smtClean="0"/>
              <a:t>proxy</a:t>
            </a:r>
            <a:r>
              <a:rPr lang="it-IT" sz="1600" dirty="0" smtClean="0"/>
              <a:t>, anzi che non sia affatto a conoscenza di essere invocato dall’interfaccia di un WS (non sempre è possibile)</a:t>
            </a:r>
          </a:p>
          <a:p>
            <a:pPr eaLnBrk="1" hangingPunct="1">
              <a:lnSpc>
                <a:spcPct val="80000"/>
              </a:lnSpc>
            </a:pPr>
            <a:endParaRPr lang="it-IT" sz="2000" dirty="0" smtClean="0"/>
          </a:p>
          <a:p>
            <a:pPr lvl="1" eaLnBrk="1" hangingPunct="1">
              <a:lnSpc>
                <a:spcPct val="80000"/>
              </a:lnSpc>
              <a:buNone/>
            </a:pPr>
            <a:endParaRPr lang="it-IT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D. Rosaci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Web Services</a:t>
            </a:r>
          </a:p>
        </p:txBody>
      </p:sp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Pubblicazione del servizio</a:t>
            </a:r>
          </a:p>
        </p:txBody>
      </p:sp>
      <p:pic>
        <p:nvPicPr>
          <p:cNvPr id="198661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19250" y="1628775"/>
            <a:ext cx="6840538" cy="2532063"/>
          </a:xfrm>
          <a:noFill/>
          <a:ln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D. Rosaci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Web Services</a:t>
            </a:r>
          </a:p>
        </p:txBody>
      </p:sp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Il File WSDD deploy.wsdd</a:t>
            </a:r>
          </a:p>
        </p:txBody>
      </p:sp>
      <p:pic>
        <p:nvPicPr>
          <p:cNvPr id="199685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47813" y="1341438"/>
            <a:ext cx="7056437" cy="4098925"/>
          </a:xfrm>
          <a:noFill/>
          <a:ln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D. Rosaci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Web Services</a:t>
            </a:r>
          </a:p>
        </p:txBody>
      </p:sp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AdminClient</a:t>
            </a:r>
          </a:p>
        </p:txBody>
      </p:sp>
      <p:pic>
        <p:nvPicPr>
          <p:cNvPr id="200712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19250" y="1268413"/>
            <a:ext cx="6769100" cy="4529137"/>
          </a:xfrm>
          <a:noFill/>
          <a:ln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D. Rosaci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Web Services</a:t>
            </a:r>
          </a:p>
        </p:txBody>
      </p:sp>
      <p:sp>
        <p:nvSpPr>
          <p:cNvPr id="201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Accorgimenti per AdminClient</a:t>
            </a:r>
          </a:p>
        </p:txBody>
      </p:sp>
      <p:sp>
        <p:nvSpPr>
          <p:cNvPr id="201733" name="Text Box 5"/>
          <p:cNvSpPr txBox="1">
            <a:spLocks noChangeArrowheads="1"/>
          </p:cNvSpPr>
          <p:nvPr/>
        </p:nvSpPr>
        <p:spPr bwMode="auto">
          <a:xfrm>
            <a:off x="1547813" y="1700213"/>
            <a:ext cx="6985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/>
              <a:t>Attenzione: E’ necessario inserire in CLASSPATH tutte le librerie jar contenute nella directory lib di axis!!!!!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D. Rosaci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Web Services</a:t>
            </a:r>
          </a:p>
        </p:txBody>
      </p:sp>
      <p:sp>
        <p:nvSpPr>
          <p:cNvPr id="203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z="4000"/>
              <a:t>Nuova Lista dei Servizi e WSDL del nostro esempio</a:t>
            </a:r>
          </a:p>
        </p:txBody>
      </p:sp>
      <p:pic>
        <p:nvPicPr>
          <p:cNvPr id="20378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58888" y="1557338"/>
            <a:ext cx="7416800" cy="4200525"/>
          </a:xfrm>
          <a:noFill/>
          <a:ln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D. Rosaci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Web Services</a:t>
            </a:r>
          </a:p>
        </p:txBody>
      </p:sp>
      <p:sp>
        <p:nvSpPr>
          <p:cNvPr id="204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z="4000"/>
              <a:t>Altro metodo per pubblicare servizi: JWS</a:t>
            </a:r>
          </a:p>
        </p:txBody>
      </p:sp>
      <p:pic>
        <p:nvPicPr>
          <p:cNvPr id="204805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76375" y="1700213"/>
            <a:ext cx="7056438" cy="3722687"/>
          </a:xfrm>
          <a:noFill/>
          <a:ln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D. Rosaci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Web Services</a:t>
            </a:r>
          </a:p>
        </p:txBody>
      </p:sp>
      <p:sp>
        <p:nvSpPr>
          <p:cNvPr id="205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Servizi JWS</a:t>
            </a:r>
          </a:p>
        </p:txBody>
      </p:sp>
      <p:pic>
        <p:nvPicPr>
          <p:cNvPr id="20582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31913" y="1341438"/>
            <a:ext cx="7272337" cy="3409950"/>
          </a:xfrm>
          <a:noFill/>
          <a:ln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D. Rosaci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Web Services</a:t>
            </a:r>
          </a:p>
        </p:txBody>
      </p:sp>
      <p:sp>
        <p:nvSpPr>
          <p:cNvPr id="206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Lato Client: client dinamico</a:t>
            </a:r>
          </a:p>
        </p:txBody>
      </p:sp>
      <p:pic>
        <p:nvPicPr>
          <p:cNvPr id="206853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87450" y="1484313"/>
            <a:ext cx="7345363" cy="3614737"/>
          </a:xfrm>
          <a:noFill/>
          <a:ln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D. Rosaci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Web Services</a:t>
            </a:r>
          </a:p>
        </p:txBody>
      </p:sp>
      <p:sp>
        <p:nvSpPr>
          <p:cNvPr id="207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Lato Client: client dinamico</a:t>
            </a:r>
          </a:p>
        </p:txBody>
      </p:sp>
      <p:pic>
        <p:nvPicPr>
          <p:cNvPr id="207877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31913" y="1412875"/>
            <a:ext cx="7416800" cy="4160838"/>
          </a:xfrm>
          <a:noFill/>
          <a:ln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D. Rosaci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Web Services</a:t>
            </a:r>
          </a:p>
        </p:txBody>
      </p:sp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Dynamic Invocation</a:t>
            </a:r>
          </a:p>
        </p:txBody>
      </p:sp>
      <p:pic>
        <p:nvPicPr>
          <p:cNvPr id="208901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76375" y="1412875"/>
            <a:ext cx="6767513" cy="3859213"/>
          </a:xfrm>
          <a:noFill/>
          <a:ln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Gestire i messaggi SOAP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116013" y="1600201"/>
            <a:ext cx="7570787" cy="1828800"/>
          </a:xfrm>
        </p:spPr>
        <p:txBody>
          <a:bodyPr/>
          <a:lstStyle/>
          <a:p>
            <a:r>
              <a:rPr lang="it-IT" sz="2000" dirty="0" smtClean="0"/>
              <a:t>L’integrazione di SOAP con i vari toolkit varia con il livello di trasporto</a:t>
            </a:r>
          </a:p>
          <a:p>
            <a:r>
              <a:rPr lang="it-IT" sz="2000" dirty="0" smtClean="0"/>
              <a:t>Alcuni implementano i loro server HTTP</a:t>
            </a:r>
          </a:p>
          <a:p>
            <a:r>
              <a:rPr lang="it-IT" sz="2000" dirty="0" smtClean="0"/>
              <a:t>In altri casi, il “demone” HTTP passa il messaggio al </a:t>
            </a:r>
            <a:r>
              <a:rPr lang="it-IT" sz="2000" dirty="0" err="1" smtClean="0"/>
              <a:t>proxy</a:t>
            </a:r>
            <a:r>
              <a:rPr lang="it-IT" sz="2000" dirty="0" smtClean="0"/>
              <a:t>, che si prende cura di invocare l’</a:t>
            </a:r>
            <a:r>
              <a:rPr lang="it-IT" sz="2000" dirty="0" err="1" smtClean="0"/>
              <a:t>application</a:t>
            </a:r>
            <a:r>
              <a:rPr lang="it-IT" sz="2000" dirty="0" smtClean="0"/>
              <a:t> code</a:t>
            </a:r>
            <a:endParaRPr lang="it-IT" sz="20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SOAP</a:t>
            </a:r>
          </a:p>
          <a:p>
            <a:pPr>
              <a:defRPr/>
            </a:pPr>
            <a:endParaRPr lang="it-I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3481760"/>
            <a:ext cx="6228331" cy="239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D. Rosaci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Web Services</a:t>
            </a:r>
          </a:p>
        </p:txBody>
      </p:sp>
      <p:sp>
        <p:nvSpPr>
          <p:cNvPr id="209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Chiamata del Servizio</a:t>
            </a:r>
          </a:p>
        </p:txBody>
      </p:sp>
      <p:pic>
        <p:nvPicPr>
          <p:cNvPr id="209925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58888" y="1330325"/>
            <a:ext cx="7416800" cy="4259263"/>
          </a:xfrm>
          <a:noFill/>
          <a:ln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D. Rosaci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Web Services</a:t>
            </a:r>
          </a:p>
        </p:txBody>
      </p:sp>
      <p:sp>
        <p:nvSpPr>
          <p:cNvPr id="210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z="4000"/>
              <a:t>Lato Client: Generated Stub (WSDL2Java)</a:t>
            </a:r>
          </a:p>
        </p:txBody>
      </p:sp>
      <p:pic>
        <p:nvPicPr>
          <p:cNvPr id="21094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31913" y="1700213"/>
            <a:ext cx="7056437" cy="3059112"/>
          </a:xfrm>
          <a:noFill/>
          <a:ln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D. Rosaci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Web Services</a:t>
            </a:r>
          </a:p>
        </p:txBody>
      </p:sp>
      <p:sp>
        <p:nvSpPr>
          <p:cNvPr id="211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Implementazione del client</a:t>
            </a:r>
          </a:p>
        </p:txBody>
      </p:sp>
      <p:pic>
        <p:nvPicPr>
          <p:cNvPr id="211973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47813" y="1412875"/>
            <a:ext cx="6624637" cy="4514850"/>
          </a:xfrm>
          <a:noFill/>
          <a:ln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D. Rosaci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Web Services</a:t>
            </a:r>
          </a:p>
        </p:txBody>
      </p:sp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Google WS</a:t>
            </a:r>
          </a:p>
        </p:txBody>
      </p:sp>
      <p:pic>
        <p:nvPicPr>
          <p:cNvPr id="212997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03350" y="1412875"/>
            <a:ext cx="6624638" cy="4225925"/>
          </a:xfrm>
          <a:noFill/>
          <a:ln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D. Rosaci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Web Services</a:t>
            </a:r>
          </a:p>
        </p:txBody>
      </p:sp>
      <p:sp>
        <p:nvSpPr>
          <p:cNvPr id="214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Google WS</a:t>
            </a:r>
          </a:p>
        </p:txBody>
      </p:sp>
      <p:pic>
        <p:nvPicPr>
          <p:cNvPr id="214021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76375" y="1412875"/>
            <a:ext cx="6840538" cy="4013200"/>
          </a:xfrm>
          <a:noFill/>
          <a:ln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D. Rosaci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Web Services</a:t>
            </a:r>
          </a:p>
        </p:txBody>
      </p:sp>
      <p:sp>
        <p:nvSpPr>
          <p:cNvPr id="215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Google WS</a:t>
            </a:r>
          </a:p>
        </p:txBody>
      </p:sp>
      <p:pic>
        <p:nvPicPr>
          <p:cNvPr id="215045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87450" y="1268413"/>
            <a:ext cx="7129463" cy="4318000"/>
          </a:xfrm>
          <a:noFill/>
          <a:ln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D. Rosaci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Web Services</a:t>
            </a:r>
          </a:p>
        </p:txBody>
      </p:sp>
      <p:sp>
        <p:nvSpPr>
          <p:cNvPr id="216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Tiscali Web Services</a:t>
            </a:r>
          </a:p>
        </p:txBody>
      </p:sp>
      <p:pic>
        <p:nvPicPr>
          <p:cNvPr id="21606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47813" y="1268413"/>
            <a:ext cx="6408737" cy="4856162"/>
          </a:xfrm>
          <a:noFill/>
          <a:ln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Meccanismi di trasporto “</a:t>
            </a:r>
            <a:r>
              <a:rPr lang="it-IT" dirty="0" err="1" smtClean="0"/>
              <a:t>pluggable</a:t>
            </a:r>
            <a:r>
              <a:rPr lang="it-IT" dirty="0" smtClean="0"/>
              <a:t>”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000" dirty="0" smtClean="0"/>
              <a:t>Alcuni </a:t>
            </a:r>
            <a:r>
              <a:rPr lang="it-IT" sz="2000" dirty="0" err="1" smtClean="0"/>
              <a:t>tools</a:t>
            </a:r>
            <a:r>
              <a:rPr lang="it-IT" sz="2000" dirty="0" smtClean="0"/>
              <a:t> permettono all’utente di selezionare il meccanismo di trasporto tra differenti possibilità (FTP,SMTP,</a:t>
            </a:r>
            <a:r>
              <a:rPr lang="it-IT" sz="2000" dirty="0" err="1" smtClean="0"/>
              <a:t>Japper</a:t>
            </a:r>
            <a:r>
              <a:rPr lang="it-IT" sz="2000" dirty="0" smtClean="0"/>
              <a:t>,IO, ecc.)</a:t>
            </a:r>
          </a:p>
          <a:p>
            <a:pPr>
              <a:buNone/>
            </a:pPr>
            <a:endParaRPr lang="it-IT" sz="20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SOAP</a:t>
            </a:r>
          </a:p>
          <a:p>
            <a:pPr>
              <a:defRPr/>
            </a:pPr>
            <a:endParaRPr lang="it-IT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Il componente Proxy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000" dirty="0" smtClean="0"/>
              <a:t>Il </a:t>
            </a:r>
            <a:r>
              <a:rPr lang="it-IT" sz="2000" dirty="0" err="1" smtClean="0"/>
              <a:t>proxy</a:t>
            </a:r>
            <a:r>
              <a:rPr lang="it-IT" sz="2000" dirty="0" smtClean="0"/>
              <a:t> deve effettuare tre azioni:</a:t>
            </a:r>
          </a:p>
          <a:p>
            <a:pPr lvl="1"/>
            <a:r>
              <a:rPr lang="it-IT" sz="1600" dirty="0" smtClean="0"/>
              <a:t>Se necessario, “deserializzare” il messaggio, da XML a qualche formato nativo adatto per consentire l’invocazione del codice</a:t>
            </a:r>
          </a:p>
          <a:p>
            <a:pPr lvl="1"/>
            <a:r>
              <a:rPr lang="it-IT" sz="1600" dirty="0" smtClean="0"/>
              <a:t>Serializzare la risposta in XML e passarla al </a:t>
            </a:r>
            <a:r>
              <a:rPr lang="it-IT" sz="1600" dirty="0" err="1" smtClean="0"/>
              <a:t>listener</a:t>
            </a:r>
            <a:r>
              <a:rPr lang="it-IT" sz="1600" dirty="0" smtClean="0"/>
              <a:t> che si occuperà di trasmetterla al richiedente</a:t>
            </a:r>
          </a:p>
          <a:p>
            <a:pPr lvl="1"/>
            <a:endParaRPr lang="it-IT" sz="1600" dirty="0" smtClean="0"/>
          </a:p>
          <a:p>
            <a:pPr lvl="1"/>
            <a:r>
              <a:rPr lang="it-IT" sz="1600" dirty="0" smtClean="0"/>
              <a:t>A prescindere dalle varie implementazioni, tutti i toolkit SOAP prevedono per il </a:t>
            </a:r>
            <a:r>
              <a:rPr lang="it-IT" sz="1600" dirty="0" err="1" smtClean="0"/>
              <a:t>proxy</a:t>
            </a:r>
            <a:r>
              <a:rPr lang="it-IT" sz="1600" dirty="0" smtClean="0"/>
              <a:t> questi semplici passi</a:t>
            </a:r>
            <a:endParaRPr lang="it-IT" sz="16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SOAP</a:t>
            </a:r>
          </a:p>
          <a:p>
            <a:pPr>
              <a:defRPr/>
            </a:pPr>
            <a:endParaRPr lang="it-IT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Deploying</a:t>
            </a:r>
            <a:r>
              <a:rPr lang="it-IT" dirty="0" smtClean="0"/>
              <a:t> WS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000" dirty="0" err="1" smtClean="0"/>
              <a:t>Deploying</a:t>
            </a:r>
            <a:r>
              <a:rPr lang="it-IT" sz="2000" dirty="0" smtClean="0"/>
              <a:t> un WS significa dire al componente </a:t>
            </a:r>
            <a:r>
              <a:rPr lang="it-IT" sz="2000" dirty="0" err="1" smtClean="0"/>
              <a:t>proxy</a:t>
            </a:r>
            <a:r>
              <a:rPr lang="it-IT" sz="2000" dirty="0" smtClean="0"/>
              <a:t> quale tipo di codice deve essere invocato quando viene ricevuto un particolare tipo di messaggio</a:t>
            </a:r>
          </a:p>
          <a:p>
            <a:r>
              <a:rPr lang="it-IT" sz="2000" dirty="0" smtClean="0"/>
              <a:t>Per esempio, la componente </a:t>
            </a:r>
            <a:r>
              <a:rPr lang="it-IT" sz="2000" dirty="0" err="1" smtClean="0"/>
              <a:t>proxy</a:t>
            </a:r>
            <a:r>
              <a:rPr lang="it-IT" sz="2000" dirty="0" smtClean="0"/>
              <a:t> deve sapere che se arriva un messaggio </a:t>
            </a:r>
            <a:r>
              <a:rPr lang="it-IT" sz="2000" i="1" dirty="0" err="1" smtClean="0"/>
              <a:t>getQuote</a:t>
            </a:r>
            <a:r>
              <a:rPr lang="it-IT" sz="2000" i="1" dirty="0" smtClean="0"/>
              <a:t> </a:t>
            </a:r>
            <a:r>
              <a:rPr lang="it-IT" sz="2000" dirty="0" smtClean="0"/>
              <a:t>occorre invocare qualche metodo della classe Java </a:t>
            </a:r>
            <a:r>
              <a:rPr lang="it-IT" sz="2000" dirty="0" err="1" smtClean="0"/>
              <a:t>samples.quoteServers</a:t>
            </a:r>
            <a:r>
              <a:rPr lang="it-IT" sz="2000" dirty="0" smtClean="0"/>
              <a:t>.</a:t>
            </a:r>
          </a:p>
          <a:p>
            <a:r>
              <a:rPr lang="it-IT" sz="2000" dirty="0" smtClean="0"/>
              <a:t>I WS </a:t>
            </a:r>
            <a:r>
              <a:rPr lang="it-IT" sz="2000" dirty="0" err="1" smtClean="0"/>
              <a:t>tools</a:t>
            </a:r>
            <a:r>
              <a:rPr lang="it-IT" sz="2000" dirty="0" smtClean="0"/>
              <a:t> hanno differenti meccanismi di </a:t>
            </a:r>
            <a:r>
              <a:rPr lang="it-IT" sz="2000" dirty="0" err="1" smtClean="0"/>
              <a:t>deployment</a:t>
            </a:r>
            <a:r>
              <a:rPr lang="it-IT" sz="2000" dirty="0" smtClean="0"/>
              <a:t>. Per esempio l’implementazione Apache SOAP richiede l’esistenza di un file descrittore, che descrive le classi Java e le regole per mappare gli oggetti Java nei loro equivalenti XML. Questo file deve essere aggiunto al registro dei servizi usato da Apache SOAP</a:t>
            </a:r>
          </a:p>
          <a:p>
            <a:endParaRPr lang="it-IT" sz="20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SOAP</a:t>
            </a:r>
          </a:p>
          <a:p>
            <a:pPr>
              <a:defRPr/>
            </a:pPr>
            <a:endParaRPr lang="it-IT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Creare WS in Java con Apache SOAP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000" dirty="0" smtClean="0"/>
              <a:t>Apache SOAP è l’implementazione SOAP della Apache Software </a:t>
            </a:r>
            <a:r>
              <a:rPr lang="it-IT" sz="2000" dirty="0" err="1" smtClean="0"/>
              <a:t>Foundation</a:t>
            </a:r>
            <a:endParaRPr lang="it-IT" sz="2000" dirty="0" smtClean="0"/>
          </a:p>
          <a:p>
            <a:r>
              <a:rPr lang="it-IT" sz="2000" dirty="0" smtClean="0"/>
              <a:t>E’ disegnata per essere eseguita come </a:t>
            </a:r>
            <a:r>
              <a:rPr lang="it-IT" sz="2000" dirty="0" err="1" smtClean="0"/>
              <a:t>servlet</a:t>
            </a:r>
            <a:r>
              <a:rPr lang="it-IT" sz="2000" dirty="0" smtClean="0"/>
              <a:t> su qualunque Java HTTP server</a:t>
            </a:r>
          </a:p>
          <a:p>
            <a:r>
              <a:rPr lang="it-IT" sz="2000" dirty="0" smtClean="0"/>
              <a:t>Come tale, implementa solo il componente </a:t>
            </a:r>
            <a:r>
              <a:rPr lang="it-IT" sz="2000" dirty="0" err="1" smtClean="0"/>
              <a:t>proxy</a:t>
            </a:r>
            <a:r>
              <a:rPr lang="it-IT" sz="2000" dirty="0" smtClean="0"/>
              <a:t> della gestione del messaggio</a:t>
            </a:r>
          </a:p>
          <a:p>
            <a:r>
              <a:rPr lang="it-IT" sz="2000" dirty="0" smtClean="0"/>
              <a:t>Attualmente, il toolkit si chiama AXIS</a:t>
            </a:r>
            <a:endParaRPr lang="it-IT" sz="20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SOAP</a:t>
            </a:r>
          </a:p>
          <a:p>
            <a:pPr>
              <a:defRPr/>
            </a:pPr>
            <a:endParaRPr lang="it-IT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D. Rosaci</a:t>
            </a:r>
          </a:p>
        </p:txBody>
      </p:sp>
      <p:sp>
        <p:nvSpPr>
          <p:cNvPr id="7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Web Services</a:t>
            </a:r>
          </a:p>
        </p:txBody>
      </p:sp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Come realizzare WS</a:t>
            </a:r>
          </a:p>
        </p:txBody>
      </p:sp>
      <p:pic>
        <p:nvPicPr>
          <p:cNvPr id="187397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03350" y="1268413"/>
            <a:ext cx="7129463" cy="3833812"/>
          </a:xfrm>
          <a:noFill/>
          <a:ln/>
        </p:spPr>
      </p:pic>
      <p:sp>
        <p:nvSpPr>
          <p:cNvPr id="187401" name="Rectangle 9"/>
          <p:cNvSpPr>
            <a:spLocks noChangeArrowheads="1"/>
          </p:cNvSpPr>
          <p:nvPr/>
        </p:nvSpPr>
        <p:spPr bwMode="auto">
          <a:xfrm>
            <a:off x="6443663" y="1700213"/>
            <a:ext cx="1081087" cy="2889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87402" name="Text Box 10"/>
          <p:cNvSpPr txBox="1">
            <a:spLocks noChangeArrowheads="1"/>
          </p:cNvSpPr>
          <p:nvPr/>
        </p:nvSpPr>
        <p:spPr bwMode="auto">
          <a:xfrm>
            <a:off x="6370638" y="1622425"/>
            <a:ext cx="10810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/>
              <a:t>Tomcat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D. Rosaci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Web Services</a:t>
            </a:r>
          </a:p>
        </p:txBody>
      </p:sp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Installazione Tomcat</a:t>
            </a:r>
          </a:p>
        </p:txBody>
      </p:sp>
      <p:pic>
        <p:nvPicPr>
          <p:cNvPr id="188423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47813" y="1268413"/>
            <a:ext cx="6769100" cy="4770437"/>
          </a:xfrm>
          <a:noFill/>
          <a:ln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2_Personalizza struttura">
  <a:themeElements>
    <a:clrScheme name="2_Personalizza struttur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Personalizza struttur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Personalizza struttur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ersonalizza struttur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ersonalizza struttur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ersonalizza struttur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ersonalizza struttur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ersonalizza struttur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ersonalizza struttur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ersonalizza struttur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ersonalizza struttur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ersonalizza struttur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ersonalizza struttur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ersonalizza struttur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Personalizza struttura">
  <a:themeElements>
    <a:clrScheme name="3_Personalizza struttur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Personalizza struttur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Personalizza struttur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Personalizza struttur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Personalizza struttur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Personalizza struttur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Personalizza struttur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Personalizza struttur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ersonalizza struttur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ersonalizza struttur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ersonalizza struttur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ersonalizza struttur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ersonalizza struttur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ersonalizza struttur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Personalizza struttura">
  <a:themeElements>
    <a:clrScheme name="1_Personalizza struttur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Personalizza struttur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Personalizza struttur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ersonalizza struttur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ersonalizza struttur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ersonalizza struttur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ersonalizza struttur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ersonalizza struttur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ersonalizza struttur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ersonalizza struttur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ersonalizza struttur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ersonalizza struttur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ersonalizza struttur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ersonalizza struttur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Personalizza struttura">
  <a:themeElements>
    <a:clrScheme name="Personalizza struttur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ersonalizza struttur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ersonalizza struttur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3334</TotalTime>
  <Words>758</Words>
  <Application>Microsoft Office PowerPoint</Application>
  <PresentationFormat>Presentazione su schermo (4:3)</PresentationFormat>
  <Paragraphs>137</Paragraphs>
  <Slides>36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4</vt:i4>
      </vt:variant>
      <vt:variant>
        <vt:lpstr>Titoli diapositive</vt:lpstr>
      </vt:variant>
      <vt:variant>
        <vt:i4>36</vt:i4>
      </vt:variant>
    </vt:vector>
  </HeadingPairs>
  <TitlesOfParts>
    <vt:vector size="40" baseType="lpstr">
      <vt:lpstr>2_Personalizza struttura</vt:lpstr>
      <vt:lpstr>3_Personalizza struttura</vt:lpstr>
      <vt:lpstr>1_Personalizza struttura</vt:lpstr>
      <vt:lpstr>Personalizza struttura</vt:lpstr>
      <vt:lpstr>  Corso di Web Services A A. 2013 2014  Domenico Rosaci  Web Services e SOAP</vt:lpstr>
      <vt:lpstr>WS: varie implementazioni</vt:lpstr>
      <vt:lpstr>Gestire i messaggi SOAP</vt:lpstr>
      <vt:lpstr>Meccanismi di trasporto “pluggable”</vt:lpstr>
      <vt:lpstr>Il componente Proxy</vt:lpstr>
      <vt:lpstr>Deploying WS</vt:lpstr>
      <vt:lpstr>Creare WS in Java con Apache SOAP</vt:lpstr>
      <vt:lpstr>Come realizzare WS</vt:lpstr>
      <vt:lpstr>Installazione Tomcat</vt:lpstr>
      <vt:lpstr>Struttura delle Directories</vt:lpstr>
      <vt:lpstr>Tomcat: Home</vt:lpstr>
      <vt:lpstr>Struttura di una Web Application</vt:lpstr>
      <vt:lpstr>Apache Axis</vt:lpstr>
      <vt:lpstr>Validazione di Axis</vt:lpstr>
      <vt:lpstr>Verifica WSDL</vt:lpstr>
      <vt:lpstr>Accorgimenti</vt:lpstr>
      <vt:lpstr>Lista Servizi Attivi</vt:lpstr>
      <vt:lpstr>Lista Servizi Attivi</vt:lpstr>
      <vt:lpstr>Esempio 1</vt:lpstr>
      <vt:lpstr>Pubblicazione del servizio</vt:lpstr>
      <vt:lpstr>Il File WSDD deploy.wsdd</vt:lpstr>
      <vt:lpstr>AdminClient</vt:lpstr>
      <vt:lpstr>Accorgimenti per AdminClient</vt:lpstr>
      <vt:lpstr>Nuova Lista dei Servizi e WSDL del nostro esempio</vt:lpstr>
      <vt:lpstr>Altro metodo per pubblicare servizi: JWS</vt:lpstr>
      <vt:lpstr>Servizi JWS</vt:lpstr>
      <vt:lpstr>Lato Client: client dinamico</vt:lpstr>
      <vt:lpstr>Lato Client: client dinamico</vt:lpstr>
      <vt:lpstr>Dynamic Invocation</vt:lpstr>
      <vt:lpstr>Chiamata del Servizio</vt:lpstr>
      <vt:lpstr>Lato Client: Generated Stub (WSDL2Java)</vt:lpstr>
      <vt:lpstr>Implementazione del client</vt:lpstr>
      <vt:lpstr>Google WS</vt:lpstr>
      <vt:lpstr>Google WS</vt:lpstr>
      <vt:lpstr>Google WS</vt:lpstr>
      <vt:lpstr>Tiscali Web Services</vt:lpstr>
    </vt:vector>
  </TitlesOfParts>
  <Company>DIMET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Domenico Rosaci</dc:creator>
  <cp:lastModifiedBy>domenico</cp:lastModifiedBy>
  <cp:revision>458</cp:revision>
  <dcterms:created xsi:type="dcterms:W3CDTF">2008-05-16T15:01:40Z</dcterms:created>
  <dcterms:modified xsi:type="dcterms:W3CDTF">2013-09-30T15:08:18Z</dcterms:modified>
</cp:coreProperties>
</file>